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2" r:id="rId16"/>
    <p:sldId id="263" r:id="rId17"/>
    <p:sldId id="264" r:id="rId18"/>
    <p:sldId id="265" r:id="rId19"/>
    <p:sldId id="266" r:id="rId20"/>
    <p:sldId id="279" r:id="rId21"/>
    <p:sldId id="269" r:id="rId22"/>
    <p:sldId id="270" r:id="rId23"/>
  </p:sldIdLst>
  <p:sldSz cx="18288000" cy="10287000"/>
  <p:notesSz cx="6858000" cy="9144000"/>
  <p:embeddedFontLst>
    <p:embeddedFont>
      <p:font typeface="윤고딕 Bold" panose="020B0600000101010101" charset="-127"/>
      <p:regular r:id="rId24"/>
    </p:embeddedFont>
    <p:embeddedFont>
      <p:font typeface="Glacial Indifference" panose="020B0600000101010101" charset="0"/>
      <p:regular r:id="rId25"/>
    </p:embeddedFont>
    <p:embeddedFont>
      <p:font typeface="Beautifully Delicious Script" panose="020B0600000101010101" charset="0"/>
      <p:regular r:id="rId26"/>
    </p:embeddedFont>
    <p:embeddedFont>
      <p:font typeface="윤고딕" panose="020B0600000101010101" charset="-127"/>
      <p:regular r:id="rId27"/>
    </p:embeddedFont>
    <p:embeddedFont>
      <p:font typeface="210 오늘은" panose="020B0600000101010101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aret Light" panose="020B0600000101010101" charset="0"/>
      <p:regular r:id="rId33"/>
    </p:embeddedFont>
    <p:embeddedFont>
      <p:font typeface="윤고딕 Light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54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07948" y="3382908"/>
            <a:ext cx="10272104" cy="15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기차 예약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720382"/>
            <a:ext cx="297595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2024.08.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52672" y="8720382"/>
            <a:ext cx="6606628" cy="53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정지용, 이명균, 이현건,신태헌, 김태환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28015"/>
              </p:ext>
            </p:extLst>
          </p:nvPr>
        </p:nvGraphicFramePr>
        <p:xfrm>
          <a:off x="2209800" y="5067302"/>
          <a:ext cx="14249402" cy="3975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223">
                  <a:extLst>
                    <a:ext uri="{9D8B030D-6E8A-4147-A177-3AD203B41FA5}">
                      <a16:colId xmlns:a16="http://schemas.microsoft.com/office/drawing/2014/main" val="1910568130"/>
                    </a:ext>
                  </a:extLst>
                </a:gridCol>
                <a:gridCol w="1668223">
                  <a:extLst>
                    <a:ext uri="{9D8B030D-6E8A-4147-A177-3AD203B41FA5}">
                      <a16:colId xmlns:a16="http://schemas.microsoft.com/office/drawing/2014/main" val="3394433235"/>
                    </a:ext>
                  </a:extLst>
                </a:gridCol>
                <a:gridCol w="2154786">
                  <a:extLst>
                    <a:ext uri="{9D8B030D-6E8A-4147-A177-3AD203B41FA5}">
                      <a16:colId xmlns:a16="http://schemas.microsoft.com/office/drawing/2014/main" val="67403182"/>
                    </a:ext>
                  </a:extLst>
                </a:gridCol>
                <a:gridCol w="2085278">
                  <a:extLst>
                    <a:ext uri="{9D8B030D-6E8A-4147-A177-3AD203B41FA5}">
                      <a16:colId xmlns:a16="http://schemas.microsoft.com/office/drawing/2014/main" val="3713333944"/>
                    </a:ext>
                  </a:extLst>
                </a:gridCol>
                <a:gridCol w="1668223">
                  <a:extLst>
                    <a:ext uri="{9D8B030D-6E8A-4147-A177-3AD203B41FA5}">
                      <a16:colId xmlns:a16="http://schemas.microsoft.com/office/drawing/2014/main" val="2749008537"/>
                    </a:ext>
                  </a:extLst>
                </a:gridCol>
                <a:gridCol w="1668223">
                  <a:extLst>
                    <a:ext uri="{9D8B030D-6E8A-4147-A177-3AD203B41FA5}">
                      <a16:colId xmlns:a16="http://schemas.microsoft.com/office/drawing/2014/main" val="3570307217"/>
                    </a:ext>
                  </a:extLst>
                </a:gridCol>
                <a:gridCol w="1668223">
                  <a:extLst>
                    <a:ext uri="{9D8B030D-6E8A-4147-A177-3AD203B41FA5}">
                      <a16:colId xmlns:a16="http://schemas.microsoft.com/office/drawing/2014/main" val="892893502"/>
                    </a:ext>
                  </a:extLst>
                </a:gridCol>
                <a:gridCol w="1668223">
                  <a:extLst>
                    <a:ext uri="{9D8B030D-6E8A-4147-A177-3AD203B41FA5}">
                      <a16:colId xmlns:a16="http://schemas.microsoft.com/office/drawing/2014/main" val="3459208154"/>
                    </a:ext>
                  </a:extLst>
                </a:gridCol>
              </a:tblGrid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테이블명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Reservation(</a:t>
                      </a:r>
                      <a:r>
                        <a:rPr lang="ko-KR" altLang="en-US" sz="2000" u="none" strike="noStrike">
                          <a:effectLst/>
                        </a:rPr>
                        <a:t>예약</a:t>
                      </a:r>
                      <a:r>
                        <a:rPr lang="en-US" altLang="ko-KR" sz="2000" u="none" strike="noStrike">
                          <a:effectLst/>
                        </a:rPr>
                        <a:t>)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72370"/>
                  </a:ext>
                </a:extLst>
              </a:tr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컬럼</a:t>
                      </a:r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컬럼설명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TYPE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길이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NULL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KEY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비고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138423"/>
                  </a:ext>
                </a:extLst>
              </a:tr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res_id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예약 코드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9470747"/>
                  </a:ext>
                </a:extLst>
              </a:tr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res_time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예약 시간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TIMESTAMP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125189"/>
                  </a:ext>
                </a:extLst>
              </a:tr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user_id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고객</a:t>
                      </a:r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8365515"/>
                  </a:ext>
                </a:extLst>
              </a:tr>
              <a:tr h="6626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sch_id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시간표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5364319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27" y="1807830"/>
            <a:ext cx="11933948" cy="28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776045"/>
            <a:ext cx="10277224" cy="33672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38600" y="1018507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Client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8600" y="5204818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Station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5850696"/>
            <a:ext cx="11582400" cy="379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38600" y="1018507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Train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727442"/>
            <a:ext cx="13411200" cy="74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62400" y="1005205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Schedule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56237"/>
            <a:ext cx="14387224" cy="78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2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ko-KR" altLang="en-US" sz="3806" spc="-53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샘플 데이터</a:t>
            </a:r>
            <a:endParaRPr lang="en-US" sz="3806" spc="-53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62400" y="1005205"/>
            <a:ext cx="1981200" cy="576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Schedule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860977"/>
            <a:ext cx="13322187" cy="49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요구사항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023248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3248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9756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9756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753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753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8260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023248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3248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9756" y="3325285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79756" y="6235842"/>
            <a:ext cx="527954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요구사항8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753" y="2615498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753" y="5526055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8260" y="2615498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5526055"/>
            <a:ext cx="1505013" cy="278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8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ERD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8289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123950" y="930319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sp>
        <p:nvSpPr>
          <p:cNvPr id="22" name="순서도: 판단 21"/>
          <p:cNvSpPr/>
          <p:nvPr/>
        </p:nvSpPr>
        <p:spPr>
          <a:xfrm>
            <a:off x="8350250" y="4611687"/>
            <a:ext cx="1587500" cy="1063625"/>
          </a:xfrm>
          <a:prstGeom prst="flowChartDecision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예약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81600" y="4622799"/>
            <a:ext cx="2044700" cy="1041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고객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061700" y="4622799"/>
            <a:ext cx="2044700" cy="1041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열차시간표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>
            <a:spLocks noChangeAspect="1"/>
          </p:cNvSpPr>
          <p:nvPr/>
        </p:nvSpPr>
        <p:spPr>
          <a:xfrm>
            <a:off x="2828083" y="253476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고객</a:t>
            </a:r>
            <a:r>
              <a:rPr lang="en-US" altLang="ko-KR" dirty="0" smtClean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>
            <a:spLocks noChangeAspect="1"/>
          </p:cNvSpPr>
          <p:nvPr/>
        </p:nvSpPr>
        <p:spPr>
          <a:xfrm>
            <a:off x="2854759" y="335676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>
            <a:spLocks noChangeAspect="1"/>
          </p:cNvSpPr>
          <p:nvPr/>
        </p:nvSpPr>
        <p:spPr>
          <a:xfrm>
            <a:off x="2570083" y="4140190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>
            <a:spLocks noChangeAspect="1"/>
          </p:cNvSpPr>
          <p:nvPr/>
        </p:nvSpPr>
        <p:spPr>
          <a:xfrm>
            <a:off x="2570082" y="487955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전화번호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>
            <a:spLocks noChangeAspect="1"/>
          </p:cNvSpPr>
          <p:nvPr/>
        </p:nvSpPr>
        <p:spPr>
          <a:xfrm>
            <a:off x="2854759" y="5660498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나이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>
            <a:spLocks noChangeAspect="1"/>
          </p:cNvSpPr>
          <p:nvPr/>
        </p:nvSpPr>
        <p:spPr>
          <a:xfrm>
            <a:off x="2885232" y="6441443"/>
            <a:ext cx="1598051" cy="571973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포인트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>
            <a:spLocks noChangeAspect="1"/>
          </p:cNvSpPr>
          <p:nvPr/>
        </p:nvSpPr>
        <p:spPr>
          <a:xfrm>
            <a:off x="3369107" y="7863924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회원여부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>
            <a:spLocks noChangeAspect="1"/>
          </p:cNvSpPr>
          <p:nvPr/>
        </p:nvSpPr>
        <p:spPr>
          <a:xfrm>
            <a:off x="13720672" y="2800717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시간표코드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>
            <a:spLocks noChangeAspect="1"/>
          </p:cNvSpPr>
          <p:nvPr/>
        </p:nvSpPr>
        <p:spPr>
          <a:xfrm>
            <a:off x="13705432" y="3645577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출발시간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>
            <a:spLocks noChangeAspect="1"/>
          </p:cNvSpPr>
          <p:nvPr/>
        </p:nvSpPr>
        <p:spPr>
          <a:xfrm>
            <a:off x="13720672" y="4463431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출발역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>
            <a:spLocks noChangeAspect="1"/>
          </p:cNvSpPr>
          <p:nvPr/>
        </p:nvSpPr>
        <p:spPr>
          <a:xfrm>
            <a:off x="13697812" y="527384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도착역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>
            <a:spLocks noChangeAspect="1"/>
          </p:cNvSpPr>
          <p:nvPr/>
        </p:nvSpPr>
        <p:spPr>
          <a:xfrm>
            <a:off x="13697811" y="618770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기차이름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069830" y="2419680"/>
            <a:ext cx="2044700" cy="1041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역정보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>
            <a:spLocks noChangeAspect="1"/>
          </p:cNvSpPr>
          <p:nvPr/>
        </p:nvSpPr>
        <p:spPr>
          <a:xfrm>
            <a:off x="10069830" y="861908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역코드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>
            <a:spLocks noChangeAspect="1"/>
          </p:cNvSpPr>
          <p:nvPr/>
        </p:nvSpPr>
        <p:spPr>
          <a:xfrm>
            <a:off x="11813930" y="102644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역이름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106025" y="6368478"/>
            <a:ext cx="2044700" cy="1041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기차 정보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>
            <a:spLocks noChangeAspect="1"/>
          </p:cNvSpPr>
          <p:nvPr/>
        </p:nvSpPr>
        <p:spPr>
          <a:xfrm>
            <a:off x="8839200" y="8016306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기차코드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>
            <a:spLocks noChangeAspect="1"/>
          </p:cNvSpPr>
          <p:nvPr/>
        </p:nvSpPr>
        <p:spPr>
          <a:xfrm>
            <a:off x="10659354" y="8061183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기차이름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>
            <a:spLocks noChangeAspect="1"/>
          </p:cNvSpPr>
          <p:nvPr/>
        </p:nvSpPr>
        <p:spPr>
          <a:xfrm>
            <a:off x="12479508" y="7653980"/>
            <a:ext cx="1598051" cy="602602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기차종류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5225" y="180467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5225" y="2841467"/>
            <a:ext cx="3932157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564408" y="2841467"/>
            <a:ext cx="2416440" cy="125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  <a:p>
            <a:pPr algn="l">
              <a:lnSpc>
                <a:spcPts val="5140"/>
              </a:lnSpc>
            </a:pPr>
            <a:endParaRPr lang="en-US" sz="3023" spc="-139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05225" y="6392497"/>
            <a:ext cx="2416440" cy="6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테이블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5225" y="535446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28407" y="1804670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요구사항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28407" y="4688437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28407" y="7572735"/>
            <a:ext cx="3052600" cy="6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동작 테스트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77050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7050" y="4733269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2443" y="1193911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2443" y="4069646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2443" y="7005483"/>
            <a:ext cx="886159" cy="164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id="19" name="AutoShape 1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123950" y="930319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ERD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797669"/>
            <a:ext cx="9067799" cy="89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6514" spc="-214" dirty="0" smtClean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테스트</a:t>
            </a:r>
            <a:endParaRPr lang="en-US" sz="6514" spc="-2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ctr">
              <a:lnSpc>
                <a:spcPts val="7492"/>
              </a:lnSpc>
            </a:pPr>
            <a:endParaRPr lang="en-US" sz="6514" spc="-214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0868" y="9425579"/>
            <a:ext cx="18869735" cy="120011"/>
            <a:chOff x="0" y="0"/>
            <a:chExt cx="4969807" cy="316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90868" y="9134117"/>
            <a:ext cx="18869735" cy="120011"/>
            <a:chOff x="0" y="0"/>
            <a:chExt cx="4969807" cy="316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90868" y="8842656"/>
            <a:ext cx="18869735" cy="120011"/>
            <a:chOff x="0" y="0"/>
            <a:chExt cx="4969807" cy="316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0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5957" y="2906188"/>
            <a:ext cx="11392766" cy="386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곧 추석이 다가온다.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추석을 맞이하여 기차예약을 하려고 한다.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예약을 하려고 회원정보(회원, 비회원)를 입력하고 기차 카테고리에 들어가면 기차의 종류가 뜬다.(KTX, SRT, 무궁화등등..)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기차의 종류를 선택하면 이제 출발역을 선택하는 창, 도착역을 선택하는 창이 뜨고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시간대별로 뜬다.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KTX를 예약하면 포인트는 5% 적립, SRT는 포인트 10%를 적립한다.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나의 티켓(마이페이지)에 들어가면 예약한 기차표를 확인할 수 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2858563"/>
            <a:ext cx="2412441" cy="8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191919"/>
                </a:solidFill>
                <a:latin typeface="210 오늘은"/>
                <a:ea typeface="210 오늘은"/>
                <a:cs typeface="210 오늘은"/>
                <a:sym typeface="210 오늘은"/>
              </a:rPr>
              <a:t>기차예약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주제선정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9183" y="4654503"/>
            <a:ext cx="6869633" cy="10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기능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90868" y="9717040"/>
            <a:ext cx="18869735" cy="120011"/>
            <a:chOff x="0" y="0"/>
            <a:chExt cx="4969807" cy="3160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666758"/>
              </p:ext>
            </p:extLst>
          </p:nvPr>
        </p:nvGraphicFramePr>
        <p:xfrm>
          <a:off x="2133600" y="4747469"/>
          <a:ext cx="14020801" cy="4295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1912">
                  <a:extLst>
                    <a:ext uri="{9D8B030D-6E8A-4147-A177-3AD203B41FA5}">
                      <a16:colId xmlns:a16="http://schemas.microsoft.com/office/drawing/2014/main" val="409013151"/>
                    </a:ext>
                  </a:extLst>
                </a:gridCol>
                <a:gridCol w="1670562">
                  <a:extLst>
                    <a:ext uri="{9D8B030D-6E8A-4147-A177-3AD203B41FA5}">
                      <a16:colId xmlns:a16="http://schemas.microsoft.com/office/drawing/2014/main" val="375668166"/>
                    </a:ext>
                  </a:extLst>
                </a:gridCol>
                <a:gridCol w="1849552">
                  <a:extLst>
                    <a:ext uri="{9D8B030D-6E8A-4147-A177-3AD203B41FA5}">
                      <a16:colId xmlns:a16="http://schemas.microsoft.com/office/drawing/2014/main" val="1893046291"/>
                    </a:ext>
                  </a:extLst>
                </a:gridCol>
                <a:gridCol w="1929104">
                  <a:extLst>
                    <a:ext uri="{9D8B030D-6E8A-4147-A177-3AD203B41FA5}">
                      <a16:colId xmlns:a16="http://schemas.microsoft.com/office/drawing/2014/main" val="2951615648"/>
                    </a:ext>
                  </a:extLst>
                </a:gridCol>
                <a:gridCol w="1431912">
                  <a:extLst>
                    <a:ext uri="{9D8B030D-6E8A-4147-A177-3AD203B41FA5}">
                      <a16:colId xmlns:a16="http://schemas.microsoft.com/office/drawing/2014/main" val="906364776"/>
                    </a:ext>
                  </a:extLst>
                </a:gridCol>
                <a:gridCol w="1431912">
                  <a:extLst>
                    <a:ext uri="{9D8B030D-6E8A-4147-A177-3AD203B41FA5}">
                      <a16:colId xmlns:a16="http://schemas.microsoft.com/office/drawing/2014/main" val="3754431088"/>
                    </a:ext>
                  </a:extLst>
                </a:gridCol>
                <a:gridCol w="1431912">
                  <a:extLst>
                    <a:ext uri="{9D8B030D-6E8A-4147-A177-3AD203B41FA5}">
                      <a16:colId xmlns:a16="http://schemas.microsoft.com/office/drawing/2014/main" val="402101672"/>
                    </a:ext>
                  </a:extLst>
                </a:gridCol>
                <a:gridCol w="2843935">
                  <a:extLst>
                    <a:ext uri="{9D8B030D-6E8A-4147-A177-3AD203B41FA5}">
                      <a16:colId xmlns:a16="http://schemas.microsoft.com/office/drawing/2014/main" val="3033247114"/>
                    </a:ext>
                  </a:extLst>
                </a:gridCol>
              </a:tblGrid>
              <a:tr h="477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테이블명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Client(</a:t>
                      </a:r>
                      <a:r>
                        <a:rPr lang="ko-KR" altLang="en-US" sz="1800" u="none" strike="noStrike">
                          <a:effectLst/>
                        </a:rPr>
                        <a:t>고객</a:t>
                      </a:r>
                      <a:r>
                        <a:rPr lang="en-US" altLang="ko-KR" sz="1800" u="none" strike="noStrike">
                          <a:effectLst/>
                        </a:rPr>
                        <a:t>)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68614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컬럼</a:t>
                      </a:r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컬럼설명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TYPE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길이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NULL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비고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2743909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아이디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3236885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user_pw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비밀번호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347374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이름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2677978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user_tel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전화번호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9693990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나이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2147484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user_point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포인트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NUMBER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092441"/>
                  </a:ext>
                </a:extLst>
              </a:tr>
              <a:tr h="477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user_verify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회원여부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Y : </a:t>
                      </a:r>
                      <a:r>
                        <a:rPr lang="ko-KR" altLang="en-US" sz="1800" u="none" strike="noStrike" dirty="0">
                          <a:effectLst/>
                        </a:rPr>
                        <a:t>회원 </a:t>
                      </a:r>
                      <a:r>
                        <a:rPr lang="en-US" sz="1800" u="none" strike="noStrike" dirty="0">
                          <a:effectLst/>
                        </a:rPr>
                        <a:t>N : </a:t>
                      </a:r>
                      <a:r>
                        <a:rPr lang="ko-KR" altLang="en-US" sz="1800" u="none" strike="noStrike" dirty="0">
                          <a:effectLst/>
                        </a:rPr>
                        <a:t>비회원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99727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354538"/>
            <a:ext cx="7182978" cy="32005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59494"/>
              </p:ext>
            </p:extLst>
          </p:nvPr>
        </p:nvGraphicFramePr>
        <p:xfrm>
          <a:off x="2209798" y="4778291"/>
          <a:ext cx="138684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3618">
                  <a:extLst>
                    <a:ext uri="{9D8B030D-6E8A-4147-A177-3AD203B41FA5}">
                      <a16:colId xmlns:a16="http://schemas.microsoft.com/office/drawing/2014/main" val="1400519239"/>
                    </a:ext>
                  </a:extLst>
                </a:gridCol>
                <a:gridCol w="1623618">
                  <a:extLst>
                    <a:ext uri="{9D8B030D-6E8A-4147-A177-3AD203B41FA5}">
                      <a16:colId xmlns:a16="http://schemas.microsoft.com/office/drawing/2014/main" val="1341740365"/>
                    </a:ext>
                  </a:extLst>
                </a:gridCol>
                <a:gridCol w="2097172">
                  <a:extLst>
                    <a:ext uri="{9D8B030D-6E8A-4147-A177-3AD203B41FA5}">
                      <a16:colId xmlns:a16="http://schemas.microsoft.com/office/drawing/2014/main" val="1741769743"/>
                    </a:ext>
                  </a:extLst>
                </a:gridCol>
                <a:gridCol w="2029521">
                  <a:extLst>
                    <a:ext uri="{9D8B030D-6E8A-4147-A177-3AD203B41FA5}">
                      <a16:colId xmlns:a16="http://schemas.microsoft.com/office/drawing/2014/main" val="2539594032"/>
                    </a:ext>
                  </a:extLst>
                </a:gridCol>
                <a:gridCol w="1623618">
                  <a:extLst>
                    <a:ext uri="{9D8B030D-6E8A-4147-A177-3AD203B41FA5}">
                      <a16:colId xmlns:a16="http://schemas.microsoft.com/office/drawing/2014/main" val="2759679040"/>
                    </a:ext>
                  </a:extLst>
                </a:gridCol>
                <a:gridCol w="1623618">
                  <a:extLst>
                    <a:ext uri="{9D8B030D-6E8A-4147-A177-3AD203B41FA5}">
                      <a16:colId xmlns:a16="http://schemas.microsoft.com/office/drawing/2014/main" val="4149935381"/>
                    </a:ext>
                  </a:extLst>
                </a:gridCol>
                <a:gridCol w="1623618">
                  <a:extLst>
                    <a:ext uri="{9D8B030D-6E8A-4147-A177-3AD203B41FA5}">
                      <a16:colId xmlns:a16="http://schemas.microsoft.com/office/drawing/2014/main" val="3309955051"/>
                    </a:ext>
                  </a:extLst>
                </a:gridCol>
                <a:gridCol w="1623618">
                  <a:extLst>
                    <a:ext uri="{9D8B030D-6E8A-4147-A177-3AD203B41FA5}">
                      <a16:colId xmlns:a16="http://schemas.microsoft.com/office/drawing/2014/main" val="4929612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none" strike="noStrike">
                          <a:effectLst/>
                        </a:rPr>
                        <a:t>테이블명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Station(</a:t>
                      </a:r>
                      <a:r>
                        <a:rPr lang="ko-KR" altLang="en-US" sz="2000" u="none" strike="noStrike" dirty="0">
                          <a:effectLst/>
                        </a:rPr>
                        <a:t>기차 역</a:t>
                      </a:r>
                      <a:r>
                        <a:rPr lang="en-US" altLang="ko-KR" sz="2000" u="none" strike="noStrike" dirty="0">
                          <a:effectLst/>
                        </a:rPr>
                        <a:t>)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03609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컬럼</a:t>
                      </a:r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컬럼설명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TYPE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길이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NULL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KEY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비고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2699227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st_id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역 코드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1075805"/>
                  </a:ext>
                </a:extLst>
              </a:tr>
              <a:tr h="1104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st_name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역 이름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544212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22" y="2285318"/>
            <a:ext cx="7351551" cy="21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56923"/>
              </p:ext>
            </p:extLst>
          </p:nvPr>
        </p:nvGraphicFramePr>
        <p:xfrm>
          <a:off x="2133600" y="5143500"/>
          <a:ext cx="14020798" cy="3879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1459">
                  <a:extLst>
                    <a:ext uri="{9D8B030D-6E8A-4147-A177-3AD203B41FA5}">
                      <a16:colId xmlns:a16="http://schemas.microsoft.com/office/drawing/2014/main" val="1090316341"/>
                    </a:ext>
                  </a:extLst>
                </a:gridCol>
                <a:gridCol w="1641459">
                  <a:extLst>
                    <a:ext uri="{9D8B030D-6E8A-4147-A177-3AD203B41FA5}">
                      <a16:colId xmlns:a16="http://schemas.microsoft.com/office/drawing/2014/main" val="434020950"/>
                    </a:ext>
                  </a:extLst>
                </a:gridCol>
                <a:gridCol w="2120219">
                  <a:extLst>
                    <a:ext uri="{9D8B030D-6E8A-4147-A177-3AD203B41FA5}">
                      <a16:colId xmlns:a16="http://schemas.microsoft.com/office/drawing/2014/main" val="2245915228"/>
                    </a:ext>
                  </a:extLst>
                </a:gridCol>
                <a:gridCol w="2051825">
                  <a:extLst>
                    <a:ext uri="{9D8B030D-6E8A-4147-A177-3AD203B41FA5}">
                      <a16:colId xmlns:a16="http://schemas.microsoft.com/office/drawing/2014/main" val="2566114612"/>
                    </a:ext>
                  </a:extLst>
                </a:gridCol>
                <a:gridCol w="1641459">
                  <a:extLst>
                    <a:ext uri="{9D8B030D-6E8A-4147-A177-3AD203B41FA5}">
                      <a16:colId xmlns:a16="http://schemas.microsoft.com/office/drawing/2014/main" val="157360292"/>
                    </a:ext>
                  </a:extLst>
                </a:gridCol>
                <a:gridCol w="1641459">
                  <a:extLst>
                    <a:ext uri="{9D8B030D-6E8A-4147-A177-3AD203B41FA5}">
                      <a16:colId xmlns:a16="http://schemas.microsoft.com/office/drawing/2014/main" val="3926486654"/>
                    </a:ext>
                  </a:extLst>
                </a:gridCol>
                <a:gridCol w="1641459">
                  <a:extLst>
                    <a:ext uri="{9D8B030D-6E8A-4147-A177-3AD203B41FA5}">
                      <a16:colId xmlns:a16="http://schemas.microsoft.com/office/drawing/2014/main" val="1691547320"/>
                    </a:ext>
                  </a:extLst>
                </a:gridCol>
                <a:gridCol w="1641459">
                  <a:extLst>
                    <a:ext uri="{9D8B030D-6E8A-4147-A177-3AD203B41FA5}">
                      <a16:colId xmlns:a16="http://schemas.microsoft.com/office/drawing/2014/main" val="2122541901"/>
                    </a:ext>
                  </a:extLst>
                </a:gridCol>
              </a:tblGrid>
              <a:tr h="503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테이블명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Schedule(</a:t>
                      </a:r>
                      <a:r>
                        <a:rPr lang="ko-KR" altLang="en-US" sz="2000" u="none" strike="noStrike">
                          <a:effectLst/>
                        </a:rPr>
                        <a:t>시간표</a:t>
                      </a:r>
                      <a:r>
                        <a:rPr lang="en-US" altLang="ko-KR" sz="2000" u="none" strike="noStrike">
                          <a:effectLst/>
                        </a:rPr>
                        <a:t>)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116109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컬럼</a:t>
                      </a:r>
                      <a:r>
                        <a:rPr lang="en-US" sz="2000" u="none" strike="noStrike">
                          <a:effectLst/>
                        </a:rPr>
                        <a:t>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컬럼설명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TYPE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길이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NULL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KEY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비고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4410077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sch_id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시간표 코드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7421344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sch_time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출발 시간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TIMESTAMP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7103488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s_st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출발 역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u="none" strike="noStrike" dirty="0" smtClean="0">
                          <a:effectLst/>
                        </a:rPr>
                        <a:t>FK</a:t>
                      </a:r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4524411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e_st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도착 역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VARCHAR2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u="none" strike="noStrike" dirty="0" smtClean="0">
                          <a:effectLst/>
                        </a:rPr>
                        <a:t>FK</a:t>
                      </a:r>
                      <a:r>
                        <a:rPr lang="ko-KR" altLang="en-US" sz="2000" u="none" strike="noStrike" dirty="0" smtClean="0">
                          <a:effectLst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2711229"/>
                  </a:ext>
                </a:extLst>
              </a:tr>
              <a:tr h="5626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tr_id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기차 종류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VARCHAR2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995780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88143"/>
            <a:ext cx="10530288" cy="33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3378146" y="781050"/>
            <a:ext cx="38811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2855" y="957580"/>
            <a:ext cx="2633534" cy="6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29"/>
              </a:lnSpc>
              <a:spcBef>
                <a:spcPct val="0"/>
              </a:spcBef>
            </a:pPr>
            <a:r>
              <a:rPr lang="en-US" sz="3806" spc="-5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데이터테이블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65431"/>
              </p:ext>
            </p:extLst>
          </p:nvPr>
        </p:nvGraphicFramePr>
        <p:xfrm>
          <a:off x="2362200" y="5242775"/>
          <a:ext cx="13792203" cy="380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565">
                  <a:extLst>
                    <a:ext uri="{9D8B030D-6E8A-4147-A177-3AD203B41FA5}">
                      <a16:colId xmlns:a16="http://schemas.microsoft.com/office/drawing/2014/main" val="1600390170"/>
                    </a:ext>
                  </a:extLst>
                </a:gridCol>
                <a:gridCol w="1643326">
                  <a:extLst>
                    <a:ext uri="{9D8B030D-6E8A-4147-A177-3AD203B41FA5}">
                      <a16:colId xmlns:a16="http://schemas.microsoft.com/office/drawing/2014/main" val="4101949062"/>
                    </a:ext>
                  </a:extLst>
                </a:gridCol>
                <a:gridCol w="1819398">
                  <a:extLst>
                    <a:ext uri="{9D8B030D-6E8A-4147-A177-3AD203B41FA5}">
                      <a16:colId xmlns:a16="http://schemas.microsoft.com/office/drawing/2014/main" val="2089737391"/>
                    </a:ext>
                  </a:extLst>
                </a:gridCol>
                <a:gridCol w="1897651">
                  <a:extLst>
                    <a:ext uri="{9D8B030D-6E8A-4147-A177-3AD203B41FA5}">
                      <a16:colId xmlns:a16="http://schemas.microsoft.com/office/drawing/2014/main" val="2252441708"/>
                    </a:ext>
                  </a:extLst>
                </a:gridCol>
                <a:gridCol w="1408565">
                  <a:extLst>
                    <a:ext uri="{9D8B030D-6E8A-4147-A177-3AD203B41FA5}">
                      <a16:colId xmlns:a16="http://schemas.microsoft.com/office/drawing/2014/main" val="2306278205"/>
                    </a:ext>
                  </a:extLst>
                </a:gridCol>
                <a:gridCol w="1408565">
                  <a:extLst>
                    <a:ext uri="{9D8B030D-6E8A-4147-A177-3AD203B41FA5}">
                      <a16:colId xmlns:a16="http://schemas.microsoft.com/office/drawing/2014/main" val="856774394"/>
                    </a:ext>
                  </a:extLst>
                </a:gridCol>
                <a:gridCol w="1408565">
                  <a:extLst>
                    <a:ext uri="{9D8B030D-6E8A-4147-A177-3AD203B41FA5}">
                      <a16:colId xmlns:a16="http://schemas.microsoft.com/office/drawing/2014/main" val="2783069450"/>
                    </a:ext>
                  </a:extLst>
                </a:gridCol>
                <a:gridCol w="2797568">
                  <a:extLst>
                    <a:ext uri="{9D8B030D-6E8A-4147-A177-3AD203B41FA5}">
                      <a16:colId xmlns:a16="http://schemas.microsoft.com/office/drawing/2014/main" val="3095379768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테이블명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Train(</a:t>
                      </a:r>
                      <a:r>
                        <a:rPr lang="ko-KR" altLang="en-US" sz="1800" u="none" strike="noStrike">
                          <a:effectLst/>
                        </a:rPr>
                        <a:t>기차</a:t>
                      </a:r>
                      <a:r>
                        <a:rPr lang="en-US" altLang="ko-KR" sz="1800" u="none" strike="noStrike">
                          <a:effectLst/>
                        </a:rPr>
                        <a:t>)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32798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컬럼</a:t>
                      </a:r>
                      <a:r>
                        <a:rPr lang="en-US" sz="1800" u="none" strike="noStrike">
                          <a:effectLst/>
                        </a:rPr>
                        <a:t>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컬럼설명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TYPE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길이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NULL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KEY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비고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2772098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tr_id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기차 코드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9347065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tr_name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기차 이름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20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037506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tr_type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기차 종류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VARCHAR2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</a:rPr>
                        <a:t>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err="1">
                          <a:effectLst/>
                        </a:rPr>
                        <a:t>ktx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en-US" sz="1800" u="none" strike="noStrike" dirty="0" err="1">
                          <a:effectLst/>
                        </a:rPr>
                        <a:t>srt</a:t>
                      </a:r>
                      <a:r>
                        <a:rPr lang="en-US" sz="1800" u="none" strike="noStrike" dirty="0">
                          <a:effectLst/>
                        </a:rPr>
                        <a:t>, </a:t>
                      </a:r>
                      <a:r>
                        <a:rPr lang="ko-KR" altLang="en-US" sz="1800" u="none" strike="noStrike" dirty="0">
                          <a:effectLst/>
                        </a:rPr>
                        <a:t>새마을</a:t>
                      </a:r>
                      <a:r>
                        <a:rPr lang="en-US" altLang="ko-KR" sz="1800" u="none" strike="noStrike" dirty="0">
                          <a:effectLst/>
                        </a:rPr>
                        <a:t>, …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171171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76" y="1842866"/>
            <a:ext cx="7721445" cy="27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446</Words>
  <Application>Microsoft Office PowerPoint</Application>
  <PresentationFormat>사용자 지정</PresentationFormat>
  <Paragraphs>321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윤고딕 Bold</vt:lpstr>
      <vt:lpstr>Glacial Indifference</vt:lpstr>
      <vt:lpstr>Arial</vt:lpstr>
      <vt:lpstr>Beautifully Delicious Script</vt:lpstr>
      <vt:lpstr>윤고딕</vt:lpstr>
      <vt:lpstr>210 오늘은</vt:lpstr>
      <vt:lpstr>Calibri</vt:lpstr>
      <vt:lpstr>Garet Light</vt:lpstr>
      <vt:lpstr>윤고딕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기차 예약</dc:title>
  <dc:creator>human-18</dc:creator>
  <cp:lastModifiedBy>human-18</cp:lastModifiedBy>
  <cp:revision>12</cp:revision>
  <dcterms:created xsi:type="dcterms:W3CDTF">2006-08-16T00:00:00Z</dcterms:created>
  <dcterms:modified xsi:type="dcterms:W3CDTF">2024-08-29T01:42:53Z</dcterms:modified>
  <dc:identifier>DAGPHWndQvE</dc:identifier>
</cp:coreProperties>
</file>